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unknown"/>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6" r:id="rId2"/>
    <p:sldId id="260" r:id="rId3"/>
    <p:sldId id="261" r:id="rId4"/>
    <p:sldId id="262" r:id="rId5"/>
    <p:sldId id="267" r:id="rId6"/>
    <p:sldId id="268" r:id="rId7"/>
    <p:sldId id="273" r:id="rId8"/>
    <p:sldId id="274" r:id="rId9"/>
    <p:sldId id="275" r:id="rId10"/>
    <p:sldId id="276" r:id="rId11"/>
    <p:sldId id="256" r:id="rId12"/>
    <p:sldId id="257" r:id="rId13"/>
    <p:sldId id="258" r:id="rId14"/>
    <p:sldId id="259" r:id="rId15"/>
    <p:sldId id="269" r:id="rId16"/>
    <p:sldId id="270" r:id="rId17"/>
    <p:sldId id="263" r:id="rId18"/>
    <p:sldId id="264" r:id="rId19"/>
    <p:sldId id="265" r:id="rId20"/>
    <p:sldId id="272" r:id="rId21"/>
    <p:sldId id="271" r:id="rId22"/>
    <p:sldId id="278" r:id="rId23"/>
    <p:sldId id="277" r:id="rId24"/>
    <p:sldId id="279"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1" autoAdjust="0"/>
    <p:restoredTop sz="94660"/>
  </p:normalViewPr>
  <p:slideViewPr>
    <p:cSldViewPr>
      <p:cViewPr>
        <p:scale>
          <a:sx n="100" d="100"/>
          <a:sy n="100" d="100"/>
        </p:scale>
        <p:origin x="-1308" y="-22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01.06.2013</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01.06.2013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01.06.2013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01.06.2013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01.06.2013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01.06.2013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01.06.2013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01.06.2013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01.06.2013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01.06.2013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01.06.2013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01.06.2013</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7.xml"/><Relationship Id="rId1" Type="http://schemas.openxmlformats.org/officeDocument/2006/relationships/video" Target="../media/media1.mp4"/><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1981200"/>
            <a:ext cx="5029200" cy="2862322"/>
          </a:xfrm>
          <a:prstGeom prst="rect">
            <a:avLst/>
          </a:prstGeom>
          <a:noFill/>
        </p:spPr>
        <p:txBody>
          <a:bodyPr wrap="square" rtlCol="0">
            <a:spAutoFit/>
          </a:bodyPr>
          <a:lstStyle/>
          <a:p>
            <a:pPr algn="ctr"/>
            <a:r>
              <a:rPr lang="en-US" sz="6000" b="1" dirty="0" smtClean="0"/>
              <a:t>FAMOUS ROMANIAN EXPLORERS</a:t>
            </a:r>
            <a:endParaRPr lang="rm-CH" sz="6000" b="1" dirty="0"/>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 y="607874"/>
            <a:ext cx="8534400" cy="923330"/>
          </a:xfrm>
          <a:prstGeom prst="rect">
            <a:avLst/>
          </a:prstGeom>
          <a:noFill/>
        </p:spPr>
        <p:txBody>
          <a:bodyPr wrap="square" rtlCol="0">
            <a:spAutoFit/>
          </a:bodyPr>
          <a:lstStyle/>
          <a:p>
            <a:pPr algn="just"/>
            <a:r>
              <a:rPr lang="en-US" dirty="0" smtClean="0"/>
              <a:t>	He </a:t>
            </a:r>
            <a:r>
              <a:rPr lang="en-US" dirty="0"/>
              <a:t>was elected as member of the Romanian Academy in 1910 and was also a member of several foreign academies. He founded a school of hydrobiology and ichthyology in Romania.</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7766" y="1752600"/>
            <a:ext cx="7224667" cy="48314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3136559786"/>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9400" y="2514600"/>
            <a:ext cx="5943600" cy="1200329"/>
          </a:xfrm>
          <a:prstGeom prst="rect">
            <a:avLst/>
          </a:prstGeom>
          <a:noFill/>
        </p:spPr>
        <p:txBody>
          <a:bodyPr wrap="square" rtlCol="0" anchor="ctr">
            <a:spAutoFit/>
          </a:bodyPr>
          <a:lstStyle/>
          <a:p>
            <a:r>
              <a:rPr lang="ro-RO" sz="7200" b="1" i="1" u="sng" dirty="0" smtClean="0">
                <a:latin typeface="Batang" pitchFamily="18" charset="-127"/>
                <a:ea typeface="Batang" pitchFamily="18" charset="-127"/>
              </a:rPr>
              <a:t>Emil Racoviţă</a:t>
            </a:r>
            <a:endParaRPr lang="ro-RO" sz="7200" b="1" i="1" u="sng" dirty="0">
              <a:latin typeface="Batang" pitchFamily="18" charset="-127"/>
              <a:ea typeface="Batang" pitchFamily="18" charset="-127"/>
            </a:endParaRPr>
          </a:p>
        </p:txBody>
      </p:sp>
    </p:spTree>
  </p:cSld>
  <p:clrMapOvr>
    <a:masterClrMapping/>
  </p:clrMapOvr>
  <mc:AlternateContent xmlns:mc="http://schemas.openxmlformats.org/markup-compatibility/2006">
    <mc:Choice xmlns:p14="http://schemas.microsoft.com/office/powerpoint/2010/main" xmlns="" Requires="p14">
      <p:transition spd="slow">
        <p14:pan dir="u"/>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mil-racovita--4040.jpg"/>
          <p:cNvPicPr>
            <a:picLocks noChangeAspect="1"/>
          </p:cNvPicPr>
          <p:nvPr/>
        </p:nvPicPr>
        <p:blipFill>
          <a:blip r:embed="rId2" cstate="print"/>
          <a:stretch>
            <a:fillRect/>
          </a:stretch>
        </p:blipFill>
        <p:spPr>
          <a:xfrm>
            <a:off x="78616" y="609600"/>
            <a:ext cx="4112383" cy="5595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4343400" y="669282"/>
            <a:ext cx="4400550" cy="5475714"/>
          </a:xfrm>
          <a:prstGeom prst="rect">
            <a:avLst/>
          </a:prstGeom>
          <a:noFill/>
        </p:spPr>
        <p:txBody>
          <a:bodyPr wrap="square" rtlCol="0">
            <a:spAutoFit/>
          </a:bodyPr>
          <a:lstStyle/>
          <a:p>
            <a:pPr algn="just"/>
            <a:r>
              <a:rPr lang="en-US" dirty="0" smtClean="0"/>
              <a:t>	</a:t>
            </a:r>
            <a:r>
              <a:rPr lang="vi-VN" sz="2000" b="1" dirty="0" smtClean="0"/>
              <a:t>Emil Racoviță</a:t>
            </a:r>
            <a:r>
              <a:rPr lang="vi-VN" sz="2000" dirty="0" smtClean="0"/>
              <a:t> </a:t>
            </a:r>
            <a:r>
              <a:rPr lang="en-US" sz="2000" dirty="0" smtClean="0"/>
              <a:t>(</a:t>
            </a:r>
            <a:r>
              <a:rPr lang="vi-VN" sz="2000" dirty="0" smtClean="0"/>
              <a:t>15 November 1868 – 17 November 1947) was a Romanian biologist, zoologist, speleologist, explorer of Antarctica and the first biologist in the world </a:t>
            </a:r>
            <a:r>
              <a:rPr lang="en-US" sz="2000" dirty="0" smtClean="0"/>
              <a:t>who</a:t>
            </a:r>
            <a:r>
              <a:rPr lang="vi-VN" sz="2000" dirty="0" smtClean="0"/>
              <a:t> stud</a:t>
            </a:r>
            <a:r>
              <a:rPr lang="en-US" sz="2000" dirty="0" err="1" smtClean="0"/>
              <a:t>ied</a:t>
            </a:r>
            <a:r>
              <a:rPr lang="vi-VN" sz="2000" dirty="0" smtClean="0"/>
              <a:t> the arctic life.</a:t>
            </a:r>
            <a:endParaRPr lang="en-US" sz="2000" dirty="0" smtClean="0"/>
          </a:p>
          <a:p>
            <a:pPr algn="just"/>
            <a:endParaRPr lang="en-US" sz="2000" dirty="0" smtClean="0"/>
          </a:p>
          <a:p>
            <a:pPr algn="just"/>
            <a:r>
              <a:rPr lang="en-US" sz="2000" dirty="0" smtClean="0"/>
              <a:t>	As a promising young scientist, </a:t>
            </a:r>
            <a:r>
              <a:rPr lang="en-US" sz="2000" dirty="0" err="1" smtClean="0"/>
              <a:t>Racoviță</a:t>
            </a:r>
            <a:r>
              <a:rPr lang="en-US" sz="2000" dirty="0" smtClean="0"/>
              <a:t> was selected to take part in an international team that started out on a research expedition to Antarctica, aboard the </a:t>
            </a:r>
            <a:r>
              <a:rPr lang="en-US" sz="2000" i="1" dirty="0" err="1" smtClean="0"/>
              <a:t>Belgica</a:t>
            </a:r>
            <a:r>
              <a:rPr lang="en-US" sz="2000" i="1" dirty="0" smtClean="0"/>
              <a:t>, </a:t>
            </a:r>
            <a:r>
              <a:rPr lang="en-US" sz="2000" dirty="0" smtClean="0"/>
              <a:t>a </a:t>
            </a:r>
            <a:r>
              <a:rPr lang="en-US" sz="2000" dirty="0"/>
              <a:t>former Norwegian wooden whaler</a:t>
            </a:r>
            <a:r>
              <a:rPr lang="en-US" sz="2000" i="1" dirty="0" smtClean="0"/>
              <a:t> </a:t>
            </a:r>
            <a:r>
              <a:rPr lang="en-US" sz="2000" dirty="0" smtClean="0"/>
              <a:t>. The expedition was led by the Belgian officer </a:t>
            </a:r>
            <a:r>
              <a:rPr lang="en-US" sz="2000" dirty="0" err="1" smtClean="0"/>
              <a:t>Adrien</a:t>
            </a:r>
            <a:r>
              <a:rPr lang="en-US" sz="2000" dirty="0" smtClean="0"/>
              <a:t> de </a:t>
            </a:r>
            <a:r>
              <a:rPr lang="en-US" sz="2000" dirty="0" err="1" smtClean="0"/>
              <a:t>Gerlache</a:t>
            </a:r>
            <a:r>
              <a:rPr lang="en-US" sz="2000" dirty="0"/>
              <a:t>.</a:t>
            </a:r>
            <a:endParaRPr lang="en-US" sz="2000" dirty="0" smtClean="0"/>
          </a:p>
          <a:p>
            <a:pPr algn="just"/>
            <a:r>
              <a:rPr lang="en-US" sz="2000" dirty="0" smtClean="0"/>
              <a:t>	</a:t>
            </a:r>
            <a:endParaRPr lang="ro-RO" sz="2000" dirty="0"/>
          </a:p>
        </p:txBody>
      </p:sp>
    </p:spTree>
  </p:cSld>
  <p:clrMapOvr>
    <a:masterClrMapping/>
  </p:clrMapOvr>
  <mc:AlternateContent xmlns:mc="http://schemas.openxmlformats.org/markup-compatibility/2006">
    <mc:Choice xmlns:p14="http://schemas.microsoft.com/office/powerpoint/2010/main" xmlns=""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lgica"/>
          <p:cNvPicPr>
            <a:picLocks noChangeAspect="1" noChangeArrowheads="1"/>
          </p:cNvPicPr>
          <p:nvPr/>
        </p:nvPicPr>
        <p:blipFill>
          <a:blip r:embed="rId2" cstate="print"/>
          <a:srcRect/>
          <a:stretch>
            <a:fillRect/>
          </a:stretch>
        </p:blipFill>
        <p:spPr bwMode="auto">
          <a:xfrm>
            <a:off x="4648200" y="381000"/>
            <a:ext cx="4191000" cy="299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228600" y="1140936"/>
            <a:ext cx="4343400" cy="1477328"/>
          </a:xfrm>
          <a:prstGeom prst="rect">
            <a:avLst/>
          </a:prstGeom>
          <a:noFill/>
        </p:spPr>
        <p:txBody>
          <a:bodyPr wrap="square" rtlCol="0">
            <a:spAutoFit/>
          </a:bodyPr>
          <a:lstStyle/>
          <a:p>
            <a:pPr algn="just"/>
            <a:r>
              <a:rPr lang="en-US" dirty="0" smtClean="0"/>
              <a:t>	The 19 members of the team were of various nationalities, a rare thing for that time. The first mate of the vessel was Roald Amundsen (who was to conquer the South Pole in 1911). </a:t>
            </a:r>
          </a:p>
        </p:txBody>
      </p:sp>
      <p:sp>
        <p:nvSpPr>
          <p:cNvPr id="5" name="TextBox 4"/>
          <p:cNvSpPr txBox="1"/>
          <p:nvPr/>
        </p:nvSpPr>
        <p:spPr>
          <a:xfrm>
            <a:off x="304800" y="3657600"/>
            <a:ext cx="8534400" cy="2031325"/>
          </a:xfrm>
          <a:prstGeom prst="rect">
            <a:avLst/>
          </a:prstGeom>
          <a:noFill/>
        </p:spPr>
        <p:txBody>
          <a:bodyPr wrap="square" rtlCol="0">
            <a:spAutoFit/>
          </a:bodyPr>
          <a:lstStyle/>
          <a:p>
            <a:pPr algn="just"/>
            <a:r>
              <a:rPr lang="en-US" dirty="0" smtClean="0"/>
              <a:t>	</a:t>
            </a:r>
            <a:r>
              <a:rPr lang="en-US" dirty="0" err="1" smtClean="0"/>
              <a:t>Racoviță</a:t>
            </a:r>
            <a:r>
              <a:rPr lang="en-US" dirty="0" smtClean="0"/>
              <a:t> was the first researcher to collect botanical and zoological samples from areas beyond the Antarctic Circle.</a:t>
            </a:r>
          </a:p>
          <a:p>
            <a:pPr algn="just"/>
            <a:r>
              <a:rPr lang="en-US" dirty="0" smtClean="0"/>
              <a:t>	</a:t>
            </a:r>
            <a:r>
              <a:rPr lang="en-US" dirty="0" err="1" smtClean="0"/>
              <a:t>Belgica</a:t>
            </a:r>
            <a:r>
              <a:rPr lang="en-US" dirty="0" smtClean="0"/>
              <a:t> made the first daily meteorological recordings and measurements in Antarctica, every hour, for a whole year. The scientists also collected information on oceanic currents and terrestrial magnetism</a:t>
            </a:r>
            <a:r>
              <a:rPr lang="en-US" dirty="0"/>
              <a:t>,</a:t>
            </a:r>
            <a:r>
              <a:rPr lang="en-US" dirty="0" smtClean="0"/>
              <a:t> with as many as 10 volumes of scientific conclusions being published at the end of the expedition, which was considered a success.</a:t>
            </a:r>
            <a:endParaRPr lang="ro-RO" dirty="0"/>
          </a:p>
        </p:txBody>
      </p:sp>
    </p:spTree>
  </p:cSld>
  <p:clrMapOvr>
    <a:masterClrMapping/>
  </p:clrMapOvr>
  <mc:AlternateContent xmlns:mc="http://schemas.openxmlformats.org/markup-compatibility/2006">
    <mc:Choice xmlns:p14="http://schemas.microsoft.com/office/powerpoint/2010/main" xmlns="" Requires="p14">
      <p:transition spd="slow">
        <p14:prism isInverted="1"/>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elgica_dans_la_glace"/>
          <p:cNvPicPr>
            <a:picLocks noChangeAspect="1" noChangeArrowheads="1"/>
          </p:cNvPicPr>
          <p:nvPr/>
        </p:nvPicPr>
        <p:blipFill>
          <a:blip r:embed="rId2" cstate="print"/>
          <a:srcRect/>
          <a:stretch>
            <a:fillRect/>
          </a:stretch>
        </p:blipFill>
        <p:spPr bwMode="auto">
          <a:xfrm>
            <a:off x="5029200" y="914400"/>
            <a:ext cx="3857625" cy="50425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52400" y="1981200"/>
            <a:ext cx="4811831" cy="2862322"/>
          </a:xfrm>
          <a:prstGeom prst="rect">
            <a:avLst/>
          </a:prstGeom>
          <a:noFill/>
        </p:spPr>
        <p:txBody>
          <a:bodyPr wrap="square" rtlCol="0">
            <a:spAutoFit/>
          </a:bodyPr>
          <a:lstStyle/>
          <a:p>
            <a:pPr algn="just"/>
            <a:r>
              <a:rPr lang="en-US" dirty="0" smtClean="0"/>
              <a:t>	</a:t>
            </a:r>
            <a:r>
              <a:rPr lang="en-US" i="1" dirty="0" smtClean="0"/>
              <a:t> </a:t>
            </a:r>
            <a:r>
              <a:rPr lang="en-US" i="1" dirty="0" err="1" smtClean="0"/>
              <a:t>Belgica</a:t>
            </a:r>
            <a:r>
              <a:rPr lang="en-US" dirty="0" smtClean="0"/>
              <a:t> returned to Europe in 1899 without two team-members, who had died during the expedition.</a:t>
            </a:r>
          </a:p>
          <a:p>
            <a:pPr algn="just"/>
            <a:r>
              <a:rPr lang="en-US" dirty="0" smtClean="0"/>
              <a:t>	 </a:t>
            </a:r>
            <a:r>
              <a:rPr lang="en-US" dirty="0" err="1" smtClean="0"/>
              <a:t>Racoviță’s</a:t>
            </a:r>
            <a:r>
              <a:rPr lang="en-US" dirty="0" smtClean="0"/>
              <a:t> diary, published in 1899, makes mention of the difficulties that the team-members had to endure. The results of his research were published in 1900, under the title “</a:t>
            </a:r>
            <a:r>
              <a:rPr lang="en-US" i="1" dirty="0" smtClean="0"/>
              <a:t>La vie des </a:t>
            </a:r>
            <a:r>
              <a:rPr lang="en-US" i="1" dirty="0" err="1" smtClean="0"/>
              <a:t>animaux</a:t>
            </a:r>
            <a:r>
              <a:rPr lang="en-US" i="1" dirty="0" smtClean="0"/>
              <a:t> et des </a:t>
            </a:r>
            <a:r>
              <a:rPr lang="en-US" i="1" dirty="0" err="1" smtClean="0"/>
              <a:t>plantes</a:t>
            </a:r>
            <a:r>
              <a:rPr lang="en-US" i="1" dirty="0" smtClean="0"/>
              <a:t> </a:t>
            </a:r>
            <a:r>
              <a:rPr lang="en-US" i="1" dirty="0" err="1" smtClean="0"/>
              <a:t>dans</a:t>
            </a:r>
            <a:r>
              <a:rPr lang="en-US" i="1" dirty="0" smtClean="0"/>
              <a:t> </a:t>
            </a:r>
            <a:r>
              <a:rPr lang="en-US" i="1" dirty="0" err="1" smtClean="0"/>
              <a:t>l'Antarctique</a:t>
            </a:r>
            <a:r>
              <a:rPr lang="en-US" i="1" dirty="0" smtClean="0"/>
              <a:t>”</a:t>
            </a:r>
            <a:r>
              <a:rPr lang="en-US" dirty="0" smtClean="0"/>
              <a:t> ("The life of animals and plants in Antarctica”).</a:t>
            </a:r>
            <a:endParaRPr lang="ro-RO" dirty="0"/>
          </a:p>
        </p:txBody>
      </p:sp>
      <p:sp>
        <p:nvSpPr>
          <p:cNvPr id="6" name="TextBox 5"/>
          <p:cNvSpPr txBox="1"/>
          <p:nvPr/>
        </p:nvSpPr>
        <p:spPr>
          <a:xfrm>
            <a:off x="60278" y="5380672"/>
            <a:ext cx="8458200" cy="646331"/>
          </a:xfrm>
          <a:prstGeom prst="rect">
            <a:avLst/>
          </a:prstGeom>
          <a:noFill/>
        </p:spPr>
        <p:txBody>
          <a:bodyPr wrap="square" rtlCol="0">
            <a:spAutoFit/>
          </a:bodyPr>
          <a:lstStyle/>
          <a:p>
            <a:pPr algn="just"/>
            <a:r>
              <a:rPr lang="en-US" dirty="0" smtClean="0"/>
              <a:t>	</a:t>
            </a:r>
          </a:p>
          <a:p>
            <a:endParaRPr lang="ro-RO" dirty="0"/>
          </a:p>
        </p:txBody>
      </p:sp>
    </p:spTree>
  </p:cSld>
  <p:clrMapOvr>
    <a:masterClrMapping/>
  </p:clrMapOvr>
  <mc:AlternateContent xmlns:mc="http://schemas.openxmlformats.org/markup-compatibility/2006">
    <mc:Choice xmlns:p14="http://schemas.microsoft.com/office/powerpoint/2010/main" xmlns="" Requires="p14">
      <p:transition spd="slow">
        <p14:doors dir="ver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701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37439302"/>
      </p:ext>
    </p:extLst>
  </p:cSld>
  <p:clrMapOvr>
    <a:masterClrMapping/>
  </p:clrMapOvr>
  <mc:AlternateContent xmlns:mc="http://schemas.openxmlformats.org/markup-compatibility/2006">
    <mc:Choice xmlns:p14="http://schemas.microsoft.com/office/powerpoint/2010/main" xmlns="" Requires="p14">
      <p:transition spd="slow">
        <p14:prism/>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0" y="838200"/>
            <a:ext cx="7162800" cy="51829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xmlns="" val="1223773054"/>
      </p:ext>
    </p:extLst>
  </p:cSld>
  <p:clrMapOvr>
    <a:masterClrMapping/>
  </p:clrMapOvr>
  <mc:AlternateContent xmlns:mc="http://schemas.openxmlformats.org/markup-compatibility/2006">
    <mc:Choice xmlns:p14="http://schemas.microsoft.com/office/powerpoint/2010/main" xmlns="" Requires="p14">
      <p:transition spd="slow">
        <p14:gallery dir="l"/>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2064604"/>
            <a:ext cx="4953000" cy="2308324"/>
          </a:xfrm>
          <a:prstGeom prst="rect">
            <a:avLst/>
          </a:prstGeom>
          <a:noFill/>
        </p:spPr>
        <p:txBody>
          <a:bodyPr wrap="square" rtlCol="0" anchor="ctr">
            <a:spAutoFit/>
          </a:bodyPr>
          <a:lstStyle/>
          <a:p>
            <a:r>
              <a:rPr lang="en-US" sz="7200" b="1" i="1" u="sng" dirty="0" smtClean="0">
                <a:latin typeface="Batang" pitchFamily="18" charset="-127"/>
                <a:ea typeface="Batang" pitchFamily="18" charset="-127"/>
              </a:rPr>
              <a:t>Maria </a:t>
            </a:r>
            <a:r>
              <a:rPr lang="en-US" sz="7200" b="1" i="1" u="sng" dirty="0" err="1" smtClean="0">
                <a:latin typeface="Batang" pitchFamily="18" charset="-127"/>
                <a:ea typeface="Batang" pitchFamily="18" charset="-127"/>
              </a:rPr>
              <a:t>Uca</a:t>
            </a:r>
            <a:r>
              <a:rPr lang="en-US" sz="7200" b="1" i="1" u="sng" dirty="0" smtClean="0">
                <a:latin typeface="Batang" pitchFamily="18" charset="-127"/>
                <a:ea typeface="Batang" pitchFamily="18" charset="-127"/>
              </a:rPr>
              <a:t> </a:t>
            </a:r>
            <a:r>
              <a:rPr lang="en-US" sz="7200" b="1" i="1" u="sng" dirty="0" err="1" smtClean="0">
                <a:latin typeface="Batang" pitchFamily="18" charset="-127"/>
                <a:ea typeface="Batang" pitchFamily="18" charset="-127"/>
              </a:rPr>
              <a:t>Marinescu</a:t>
            </a:r>
            <a:endParaRPr lang="ro-RO" sz="7200" b="1" i="1" u="sng" dirty="0">
              <a:latin typeface="Batang" pitchFamily="18" charset="-127"/>
              <a:ea typeface="Batang" pitchFamily="18" charset="-127"/>
            </a:endParaRPr>
          </a:p>
        </p:txBody>
      </p:sp>
    </p:spTree>
  </p:cSld>
  <p:clrMapOvr>
    <a:masterClrMapping/>
  </p:clrMapOvr>
  <mc:AlternateContent xmlns:mc="http://schemas.openxmlformats.org/markup-compatibility/2006">
    <mc:Choice xmlns:p14="http://schemas.microsoft.com/office/powerpoint/2010/main" xmlns="" Requires="p14">
      <p:transition spd="slow">
        <p14:flip dir="r"/>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caMarinescupic.jpg"/>
          <p:cNvPicPr>
            <a:picLocks noChangeAspect="1"/>
          </p:cNvPicPr>
          <p:nvPr/>
        </p:nvPicPr>
        <p:blipFill>
          <a:blip r:embed="rId2" cstate="print"/>
          <a:stretch>
            <a:fillRect/>
          </a:stretch>
        </p:blipFill>
        <p:spPr>
          <a:xfrm>
            <a:off x="381000" y="1219200"/>
            <a:ext cx="3845215" cy="4460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4724400" y="816566"/>
            <a:ext cx="3581400" cy="5265718"/>
          </a:xfrm>
          <a:prstGeom prst="rect">
            <a:avLst/>
          </a:prstGeom>
          <a:noFill/>
        </p:spPr>
        <p:txBody>
          <a:bodyPr wrap="square" rtlCol="0">
            <a:spAutoFit/>
          </a:bodyPr>
          <a:lstStyle/>
          <a:p>
            <a:pPr algn="just"/>
            <a:r>
              <a:rPr lang="en-US" dirty="0" smtClean="0"/>
              <a:t>	 Born in </a:t>
            </a:r>
            <a:r>
              <a:rPr lang="en-US" dirty="0" err="1" smtClean="0"/>
              <a:t>Gheorghieni</a:t>
            </a:r>
            <a:r>
              <a:rPr lang="en-US" dirty="0" smtClean="0"/>
              <a:t> on the 15th of May 1940, Professor Maria </a:t>
            </a:r>
            <a:r>
              <a:rPr lang="en-US" dirty="0" err="1" smtClean="0"/>
              <a:t>Uca-Marinescu</a:t>
            </a:r>
            <a:r>
              <a:rPr lang="en-US" dirty="0" smtClean="0"/>
              <a:t> is now the foremost Romanian female explorer of all time having become famous as the first woman of any nation to walk Africa from top to bottom alone and without help and the first Romanian to walk to both North and South Poles.</a:t>
            </a:r>
          </a:p>
          <a:p>
            <a:pPr algn="just"/>
            <a:r>
              <a:rPr lang="en-US" dirty="0" smtClean="0"/>
              <a:t>	 In 2003 she was the President of the Olympic Commission for sport and medicine and is also a member of the Romanian Olympic committee.</a:t>
            </a:r>
          </a:p>
          <a:p>
            <a:pPr algn="just"/>
            <a:endParaRPr lang="ro-RO" dirty="0"/>
          </a:p>
        </p:txBody>
      </p:sp>
    </p:spTree>
  </p:cSld>
  <p:clrMapOvr>
    <a:masterClrMapping/>
  </p:clrMapOvr>
  <mc:AlternateContent xmlns:mc="http://schemas.openxmlformats.org/markup-compatibility/2006">
    <mc:Choice xmlns:p14="http://schemas.microsoft.com/office/powerpoint/2010/main" xmlns="" Requires="p14">
      <p:transition spd="slow">
        <p14:switch dir="r"/>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stde02.jpg"/>
          <p:cNvPicPr>
            <a:picLocks noChangeAspect="1"/>
          </p:cNvPicPr>
          <p:nvPr/>
        </p:nvPicPr>
        <p:blipFill>
          <a:blip r:embed="rId2" cstate="print"/>
          <a:stretch>
            <a:fillRect/>
          </a:stretch>
        </p:blipFill>
        <p:spPr>
          <a:xfrm>
            <a:off x="5410200" y="228600"/>
            <a:ext cx="3392290" cy="1967528"/>
          </a:xfrm>
          <a:prstGeom prst="rect">
            <a:avLst/>
          </a:prstGeom>
          <a:ln>
            <a:noFill/>
          </a:ln>
          <a:effectLst>
            <a:outerShdw blurRad="292100" dist="139700" dir="2700000" algn="tl" rotWithShape="0">
              <a:srgbClr val="333333">
                <a:alpha val="65000"/>
              </a:srgbClr>
            </a:outerShdw>
          </a:effectLst>
        </p:spPr>
      </p:pic>
      <p:pic>
        <p:nvPicPr>
          <p:cNvPr id="4" name="Picture 3" descr="lastde06.jpg"/>
          <p:cNvPicPr>
            <a:picLocks noChangeAspect="1"/>
          </p:cNvPicPr>
          <p:nvPr/>
        </p:nvPicPr>
        <p:blipFill>
          <a:blip r:embed="rId3" cstate="print"/>
          <a:stretch>
            <a:fillRect/>
          </a:stretch>
        </p:blipFill>
        <p:spPr>
          <a:xfrm>
            <a:off x="5410200" y="2514600"/>
            <a:ext cx="3431781" cy="1853162"/>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304800" y="763525"/>
            <a:ext cx="4953000" cy="5355312"/>
          </a:xfrm>
          <a:prstGeom prst="rect">
            <a:avLst/>
          </a:prstGeom>
          <a:noFill/>
        </p:spPr>
        <p:txBody>
          <a:bodyPr wrap="square" rtlCol="0">
            <a:spAutoFit/>
          </a:bodyPr>
          <a:lstStyle/>
          <a:p>
            <a:pPr algn="just"/>
            <a:r>
              <a:rPr lang="en-US" dirty="0" smtClean="0"/>
              <a:t>	 In December 2001 she was part of the International  "Ski the Last Degree" Expedition which arrived by ski at the South Pole. The expedition team of 2 guides and 5 individuals had earlier flown by Adventure Network International aircraft to a location 60 miles north of the South Pole from where they skied the last 60 miles to the Pole arriving on Christmas Day 2001.</a:t>
            </a:r>
          </a:p>
          <a:p>
            <a:pPr algn="just"/>
            <a:r>
              <a:rPr lang="en-US" dirty="0" smtClean="0"/>
              <a:t>	 After arriving at the South Pole, the "Ski The Last Degree Expedition" set up a temporary </a:t>
            </a:r>
            <a:r>
              <a:rPr lang="en-US" smtClean="0"/>
              <a:t>tent camp while </a:t>
            </a:r>
            <a:r>
              <a:rPr lang="en-US" dirty="0" smtClean="0"/>
              <a:t>they joined in Christmas festivities with the Americans at the South Pole including witnessing the annual race around the world. After a few days the expedition was picked up by an Adventure Network aircraft and flown to Patriot Hills before flying back eventually to Punta Arenas in South America.</a:t>
            </a:r>
          </a:p>
        </p:txBody>
      </p:sp>
      <p:pic>
        <p:nvPicPr>
          <p:cNvPr id="6" name="Picture 5" descr="lastde10.jpg"/>
          <p:cNvPicPr>
            <a:picLocks noChangeAspect="1"/>
          </p:cNvPicPr>
          <p:nvPr/>
        </p:nvPicPr>
        <p:blipFill>
          <a:blip r:embed="rId4" cstate="print"/>
          <a:stretch>
            <a:fillRect/>
          </a:stretch>
        </p:blipFill>
        <p:spPr>
          <a:xfrm>
            <a:off x="5410200" y="4724400"/>
            <a:ext cx="3439478" cy="1702542"/>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xmlns="" Requires="p14">
      <p:transition spd="slow">
        <p14:shred/>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685800" y="1374341"/>
            <a:ext cx="7696200" cy="3416320"/>
          </a:xfrm>
          <a:prstGeom prst="rect">
            <a:avLst/>
          </a:prstGeom>
          <a:noFill/>
        </p:spPr>
        <p:txBody>
          <a:bodyPr wrap="square" rtlCol="0" anchor="ctr">
            <a:spAutoFit/>
          </a:bodyPr>
          <a:lstStyle/>
          <a:p>
            <a:pPr algn="ctr"/>
            <a:r>
              <a:rPr lang="en-US" sz="7200" b="1" i="1" u="sng" dirty="0" err="1" smtClean="0">
                <a:latin typeface="Batang" pitchFamily="18" charset="-127"/>
                <a:ea typeface="Batang" pitchFamily="18" charset="-127"/>
              </a:rPr>
              <a:t>Nicolae</a:t>
            </a:r>
            <a:r>
              <a:rPr lang="en-US" sz="7200" b="1" i="1" u="sng" dirty="0" smtClean="0">
                <a:latin typeface="Batang" pitchFamily="18" charset="-127"/>
                <a:ea typeface="Batang" pitchFamily="18" charset="-127"/>
              </a:rPr>
              <a:t> </a:t>
            </a:r>
          </a:p>
          <a:p>
            <a:pPr algn="ctr"/>
            <a:r>
              <a:rPr lang="en-US" sz="7200" b="1" i="1" u="sng" dirty="0" err="1" smtClean="0">
                <a:latin typeface="Batang" pitchFamily="18" charset="-127"/>
                <a:ea typeface="Batang" pitchFamily="18" charset="-127"/>
              </a:rPr>
              <a:t>Milescu</a:t>
            </a:r>
            <a:r>
              <a:rPr lang="en-US" sz="7200" b="1" i="1" u="sng" dirty="0" smtClean="0">
                <a:latin typeface="Batang" pitchFamily="18" charset="-127"/>
                <a:ea typeface="Batang" pitchFamily="18" charset="-127"/>
              </a:rPr>
              <a:t> </a:t>
            </a:r>
          </a:p>
          <a:p>
            <a:pPr algn="ctr"/>
            <a:r>
              <a:rPr lang="en-US" sz="7200" b="1" i="1" u="sng" dirty="0" err="1" smtClean="0">
                <a:latin typeface="Batang" pitchFamily="18" charset="-127"/>
                <a:ea typeface="Batang" pitchFamily="18" charset="-127"/>
              </a:rPr>
              <a:t>Sp</a:t>
            </a:r>
            <a:r>
              <a:rPr lang="ro-RO" sz="7200" b="1" i="1" u="sng" dirty="0" smtClean="0">
                <a:latin typeface="Batang" pitchFamily="18" charset="-127"/>
                <a:ea typeface="Batang" pitchFamily="18" charset="-127"/>
              </a:rPr>
              <a:t>ătaru</a:t>
            </a:r>
            <a:r>
              <a:rPr lang="en-US" sz="7200" b="1" i="1" u="sng" dirty="0" smtClean="0">
                <a:latin typeface="Batang" pitchFamily="18" charset="-127"/>
                <a:ea typeface="Batang" pitchFamily="18" charset="-127"/>
              </a:rPr>
              <a:t> </a:t>
            </a:r>
            <a:endParaRPr lang="ro-RO" sz="7200" b="1" i="1" u="sng" dirty="0">
              <a:latin typeface="Batang" pitchFamily="18" charset="-127"/>
              <a:ea typeface="Batang" pitchFamily="18" charset="-127"/>
            </a:endParaRPr>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05930329"/>
      </p:ext>
    </p:extLst>
  </p:cSld>
  <p:clrMapOvr>
    <a:masterClrMapping/>
  </p:clrMapOvr>
  <mc:AlternateContent xmlns:mc="http://schemas.openxmlformats.org/markup-compatibility/2006">
    <mc:Choice xmlns:p14="http://schemas.microsoft.com/office/powerpoint/2010/main" xmlns="" Requires="p14">
      <p:transition spd="slow">
        <p14:vortex dir="r"/>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2921000" cy="4243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03700" y="0"/>
            <a:ext cx="4968875" cy="325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54251936"/>
      </p:ext>
    </p:extLst>
  </p:cSld>
  <p:clrMapOvr>
    <a:masterClrMapping/>
  </p:clrMapOvr>
  <mc:AlternateContent xmlns:mc="http://schemas.openxmlformats.org/markup-compatibility/2006">
    <mc:Choice xmlns:p14="http://schemas.microsoft.com/office/powerpoint/2010/main" xmlns="" Requires="p14">
      <p:transition spd="slow">
        <p14:glitter pattern="hexagon"/>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2133600"/>
            <a:ext cx="5638800" cy="2308324"/>
          </a:xfrm>
          <a:prstGeom prst="rect">
            <a:avLst/>
          </a:prstGeom>
          <a:noFill/>
        </p:spPr>
        <p:txBody>
          <a:bodyPr wrap="square" rtlCol="0">
            <a:spAutoFit/>
          </a:bodyPr>
          <a:lstStyle/>
          <a:p>
            <a:r>
              <a:rPr lang="en-US" sz="7200" b="1" i="1" u="sng" dirty="0" err="1" smtClean="0">
                <a:latin typeface="Batang" pitchFamily="18" charset="-127"/>
                <a:ea typeface="Batang" pitchFamily="18" charset="-127"/>
              </a:rPr>
              <a:t>Tulit</a:t>
            </a:r>
            <a:r>
              <a:rPr lang="en-US" sz="7200" b="1" i="1" u="sng" dirty="0" smtClean="0">
                <a:latin typeface="Batang" pitchFamily="18" charset="-127"/>
                <a:ea typeface="Batang" pitchFamily="18" charset="-127"/>
              </a:rPr>
              <a:t> </a:t>
            </a:r>
            <a:r>
              <a:rPr lang="en-US" sz="7200" b="1" i="1" u="sng" dirty="0" err="1" smtClean="0">
                <a:latin typeface="Batang" pitchFamily="18" charset="-127"/>
                <a:ea typeface="Batang" pitchFamily="18" charset="-127"/>
              </a:rPr>
              <a:t>Zsombor</a:t>
            </a:r>
            <a:endParaRPr lang="ro-RO" sz="7200" b="1" i="1" u="sng" dirty="0">
              <a:latin typeface="Batang" pitchFamily="18" charset="-127"/>
              <a:ea typeface="Batang" pitchFamily="18" charset="-127"/>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aptabor.jpg"/>
          <p:cNvPicPr>
            <a:picLocks noChangeAspect="1"/>
          </p:cNvPicPr>
          <p:nvPr/>
        </p:nvPicPr>
        <p:blipFill>
          <a:blip r:embed="rId2" cstate="print"/>
          <a:stretch>
            <a:fillRect/>
          </a:stretch>
        </p:blipFill>
        <p:spPr>
          <a:xfrm>
            <a:off x="4800600" y="3581400"/>
            <a:ext cx="4165600" cy="3124200"/>
          </a:xfrm>
          <a:prstGeom prst="rect">
            <a:avLst/>
          </a:prstGeom>
        </p:spPr>
      </p:pic>
      <p:pic>
        <p:nvPicPr>
          <p:cNvPr id="3" name="Picture 2" descr="tulit2.jpg"/>
          <p:cNvPicPr>
            <a:picLocks noChangeAspect="1"/>
          </p:cNvPicPr>
          <p:nvPr/>
        </p:nvPicPr>
        <p:blipFill>
          <a:blip r:embed="rId3" cstate="print"/>
          <a:stretch>
            <a:fillRect/>
          </a:stretch>
        </p:blipFill>
        <p:spPr>
          <a:xfrm>
            <a:off x="4800600" y="152400"/>
            <a:ext cx="4165600" cy="3282493"/>
          </a:xfrm>
          <a:prstGeom prst="rect">
            <a:avLst/>
          </a:prstGeom>
        </p:spPr>
      </p:pic>
      <p:sp>
        <p:nvSpPr>
          <p:cNvPr id="4" name="TextBox 3"/>
          <p:cNvSpPr txBox="1"/>
          <p:nvPr/>
        </p:nvSpPr>
        <p:spPr>
          <a:xfrm>
            <a:off x="457200" y="1524000"/>
            <a:ext cx="4114800" cy="3970318"/>
          </a:xfrm>
          <a:prstGeom prst="rect">
            <a:avLst/>
          </a:prstGeom>
          <a:noFill/>
        </p:spPr>
        <p:txBody>
          <a:bodyPr wrap="square" rtlCol="0">
            <a:spAutoFit/>
          </a:bodyPr>
          <a:lstStyle/>
          <a:p>
            <a:pPr algn="just"/>
            <a:r>
              <a:rPr lang="en-US" dirty="0" smtClean="0"/>
              <a:t>	</a:t>
            </a:r>
            <a:r>
              <a:rPr lang="ro-RO" b="1" dirty="0" smtClean="0"/>
              <a:t>Tulit Zsomb</a:t>
            </a:r>
            <a:r>
              <a:rPr lang="en-US" b="1" dirty="0" smtClean="0"/>
              <a:t>o</a:t>
            </a:r>
            <a:r>
              <a:rPr lang="ro-RO" b="1" dirty="0" smtClean="0"/>
              <a:t>r is one of Romania</a:t>
            </a:r>
            <a:r>
              <a:rPr lang="en-US" b="1" dirty="0" smtClean="0"/>
              <a:t>’s most experienced alpinist.  He is 33 years old and he had already climbed </a:t>
            </a:r>
            <a:r>
              <a:rPr lang="ro-RO" b="1" dirty="0" smtClean="0"/>
              <a:t>Triglav (Slovenia), Ercyes (Turkey) , Mont Blanc (France) , Elbrus (Russia) , Lenin (Kyrgyzstan), McKinley (Alaska), Matterhorn (Elveţia), </a:t>
            </a:r>
            <a:r>
              <a:rPr lang="en-US" b="1" dirty="0" err="1" smtClean="0"/>
              <a:t>Aconcagaua</a:t>
            </a:r>
            <a:r>
              <a:rPr lang="ro-RO" b="1" dirty="0" smtClean="0"/>
              <a:t> </a:t>
            </a:r>
            <a:r>
              <a:rPr lang="en-US" b="1" dirty="0" smtClean="0"/>
              <a:t>(South America), </a:t>
            </a:r>
            <a:r>
              <a:rPr lang="en-US" b="1" dirty="0" err="1" smtClean="0"/>
              <a:t>McKinely</a:t>
            </a:r>
            <a:r>
              <a:rPr lang="en-US" b="1" dirty="0" smtClean="0"/>
              <a:t> (North America), Kilimanjaro (Africa) and Vinson (Antarctica)</a:t>
            </a:r>
            <a:r>
              <a:rPr lang="ro-RO" b="1" dirty="0" smtClean="0"/>
              <a:t>. </a:t>
            </a:r>
            <a:r>
              <a:rPr lang="en-US" b="1" dirty="0" smtClean="0"/>
              <a:t>He also holds the national record  for </a:t>
            </a:r>
            <a:r>
              <a:rPr lang="en-US" b="1" dirty="0" err="1" smtClean="0"/>
              <a:t>descenting</a:t>
            </a:r>
            <a:r>
              <a:rPr lang="en-US" b="1" dirty="0" smtClean="0"/>
              <a:t> on skis from 6,400 </a:t>
            </a:r>
            <a:r>
              <a:rPr lang="en-US" b="1" dirty="0" err="1" smtClean="0"/>
              <a:t>metres</a:t>
            </a:r>
            <a:r>
              <a:rPr lang="en-US" b="1" dirty="0" smtClean="0"/>
              <a:t>.</a:t>
            </a:r>
            <a:endParaRPr lang="ro-RO" b="1" dirty="0" smtClean="0"/>
          </a:p>
          <a:p>
            <a:pPr algn="just"/>
            <a:endParaRPr lang="ro-RO" dirty="0"/>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terview.mp4">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2438400" y="1752600"/>
            <a:ext cx="4267199" cy="2819400"/>
          </a:xfrm>
          <a:prstGeom prst="rect">
            <a:avLst/>
          </a:prstGeom>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_milescu_spataru.jpg"/>
          <p:cNvPicPr>
            <a:picLocks noChangeAspect="1"/>
          </p:cNvPicPr>
          <p:nvPr/>
        </p:nvPicPr>
        <p:blipFill>
          <a:blip r:embed="rId2" cstate="print"/>
          <a:stretch>
            <a:fillRect/>
          </a:stretch>
        </p:blipFill>
        <p:spPr>
          <a:xfrm>
            <a:off x="381000" y="685800"/>
            <a:ext cx="3833884" cy="5448596"/>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4419600" y="1219200"/>
            <a:ext cx="4243316" cy="4801314"/>
          </a:xfrm>
          <a:prstGeom prst="rect">
            <a:avLst/>
          </a:prstGeom>
          <a:noFill/>
        </p:spPr>
        <p:txBody>
          <a:bodyPr wrap="square" rtlCol="0">
            <a:spAutoFit/>
          </a:bodyPr>
          <a:lstStyle/>
          <a:p>
            <a:pPr algn="just"/>
            <a:r>
              <a:rPr lang="en-US" dirty="0" smtClean="0"/>
              <a:t>	</a:t>
            </a:r>
            <a:r>
              <a:rPr lang="vi-VN" b="1" dirty="0" smtClean="0"/>
              <a:t> Nicolae Milescu</a:t>
            </a:r>
            <a:r>
              <a:rPr lang="en-US" b="1" dirty="0" smtClean="0"/>
              <a:t> Sp</a:t>
            </a:r>
            <a:r>
              <a:rPr lang="ro-RO" b="1" dirty="0" smtClean="0"/>
              <a:t>ă</a:t>
            </a:r>
            <a:r>
              <a:rPr lang="en-US" b="1" dirty="0" err="1" smtClean="0"/>
              <a:t>taru</a:t>
            </a:r>
            <a:r>
              <a:rPr lang="vi-VN" dirty="0" smtClean="0"/>
              <a:t> </a:t>
            </a:r>
            <a:r>
              <a:rPr lang="en-US" dirty="0" smtClean="0"/>
              <a:t>(1636 – 1708) </a:t>
            </a:r>
            <a:r>
              <a:rPr lang="vi-VN" dirty="0" smtClean="0"/>
              <a:t>was a Moldavian writer, diplomat and traveler.</a:t>
            </a:r>
            <a:endParaRPr lang="en-US" dirty="0" smtClean="0"/>
          </a:p>
          <a:p>
            <a:pPr algn="just"/>
            <a:r>
              <a:rPr lang="en-US" dirty="0" smtClean="0"/>
              <a:t>	 In 1675, he was named ambassador of the Russian Empire to Beijing, the capital of Qing China, returning in 1678. At the head of a 150-strong expedition that had a military component (meant to fend off possible attacks by a hostile indigenous population), </a:t>
            </a:r>
            <a:r>
              <a:rPr lang="en-US" dirty="0" err="1" smtClean="0"/>
              <a:t>Milescu</a:t>
            </a:r>
            <a:r>
              <a:rPr lang="en-US" dirty="0" smtClean="0"/>
              <a:t> had as his main tasks the settlement of several border incidents between Russia and China, the establishment of permanent trade relations with China, and the survey of the newly-incorporated Russian lands along the Amur River. </a:t>
            </a:r>
            <a:endParaRPr lang="ro-RO" dirty="0"/>
          </a:p>
        </p:txBody>
      </p:sp>
    </p:spTree>
  </p:cSld>
  <p:clrMapOvr>
    <a:masterClrMapping/>
  </p:clrMapOvr>
  <mc:AlternateContent xmlns:mc="http://schemas.openxmlformats.org/markup-compatibility/2006">
    <mc:Choice xmlns:p14="http://schemas.microsoft.com/office/powerpoint/2010/main" xmlns="" Requires="p14">
      <p:transition spd="slow">
        <p14:window dir="ver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ina-old-photos-great-wall.jpg"/>
          <p:cNvPicPr>
            <a:picLocks noChangeAspect="1"/>
          </p:cNvPicPr>
          <p:nvPr/>
        </p:nvPicPr>
        <p:blipFill>
          <a:blip r:embed="rId2" cstate="print"/>
          <a:stretch>
            <a:fillRect/>
          </a:stretch>
        </p:blipFill>
        <p:spPr>
          <a:xfrm>
            <a:off x="4572000" y="785885"/>
            <a:ext cx="4209449" cy="4860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Box 2"/>
          <p:cNvSpPr txBox="1"/>
          <p:nvPr/>
        </p:nvSpPr>
        <p:spPr>
          <a:xfrm>
            <a:off x="193771" y="1600200"/>
            <a:ext cx="4029074" cy="3693319"/>
          </a:xfrm>
          <a:prstGeom prst="rect">
            <a:avLst/>
          </a:prstGeom>
          <a:noFill/>
        </p:spPr>
        <p:txBody>
          <a:bodyPr wrap="square" rtlCol="0">
            <a:spAutoFit/>
          </a:bodyPr>
          <a:lstStyle/>
          <a:p>
            <a:pPr algn="just"/>
            <a:r>
              <a:rPr lang="en-US" dirty="0" smtClean="0"/>
              <a:t>	 Unlike previous Russians who had gone through Mongolia, </a:t>
            </a:r>
            <a:r>
              <a:rPr lang="en-US" dirty="0" err="1" smtClean="0"/>
              <a:t>Milescu</a:t>
            </a:r>
            <a:r>
              <a:rPr lang="en-US" dirty="0" smtClean="0"/>
              <a:t> chose to travel through Siberia as far as </a:t>
            </a:r>
            <a:r>
              <a:rPr lang="en-US" dirty="0" err="1" smtClean="0"/>
              <a:t>Nerchinsk</a:t>
            </a:r>
            <a:r>
              <a:rPr lang="en-US" dirty="0" smtClean="0"/>
              <a:t>, directly north of Peking. </a:t>
            </a:r>
            <a:r>
              <a:rPr lang="en-US" dirty="0" err="1" smtClean="0"/>
              <a:t>Milescu</a:t>
            </a:r>
            <a:r>
              <a:rPr lang="en-US" dirty="0" smtClean="0"/>
              <a:t>, crossed Manchuria and reached Beijing in the middle of May, after being held up for two months at Kalgan. Here he was able to communicate in Latin with the Jesuit Ferdinand </a:t>
            </a:r>
            <a:r>
              <a:rPr lang="en-US" dirty="0" err="1" smtClean="0"/>
              <a:t>Verbiest</a:t>
            </a:r>
            <a:r>
              <a:rPr lang="en-US" dirty="0" smtClean="0"/>
              <a:t>. His diplomacy proved unsuccessful, and he returned to Siberia by the same route in Spring 1677.</a:t>
            </a:r>
            <a:endParaRPr lang="ro-RO" dirty="0"/>
          </a:p>
        </p:txBody>
      </p:sp>
    </p:spTree>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xmlns="" val="4280801766"/>
      </p:ext>
    </p:extLst>
  </p:cSld>
  <p:clrMapOvr>
    <a:masterClrMapping/>
  </p:clrMapOvr>
  <mc:AlternateContent xmlns:mc="http://schemas.openxmlformats.org/markup-compatibility/2006">
    <mc:Choice xmlns:p14="http://schemas.microsoft.com/office/powerpoint/2010/main" xmlns="" Requires="p14">
      <p:transition spd="slow">
        <p14:conveyor dir="l"/>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58963" y="0"/>
            <a:ext cx="5426075" cy="6711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17169779"/>
      </p:ext>
    </p:extLst>
  </p:cSld>
  <p:clrMapOvr>
    <a:masterClrMapping/>
  </p:clrMapOvr>
  <mc:AlternateContent xmlns:mc="http://schemas.openxmlformats.org/markup-compatibility/2006">
    <mc:Choice xmlns:p14="http://schemas.microsoft.com/office/powerpoint/2010/main" xmlns="" Requires="p14">
      <p:transition spd="slow">
        <p14:ferris dir="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2133600"/>
            <a:ext cx="4038600" cy="2123658"/>
          </a:xfrm>
          <a:prstGeom prst="rect">
            <a:avLst/>
          </a:prstGeom>
          <a:noFill/>
        </p:spPr>
        <p:txBody>
          <a:bodyPr wrap="square" rtlCol="0">
            <a:spAutoFit/>
          </a:bodyPr>
          <a:lstStyle/>
          <a:p>
            <a:pPr algn="ctr"/>
            <a:r>
              <a:rPr lang="en-US" sz="6600" b="1" i="1" u="sng" dirty="0" err="1" smtClean="0">
                <a:latin typeface="Batang" pitchFamily="18" charset="-127"/>
                <a:ea typeface="Batang" pitchFamily="18" charset="-127"/>
              </a:rPr>
              <a:t>Grigore</a:t>
            </a:r>
            <a:r>
              <a:rPr lang="en-US" sz="6600" b="1" i="1" u="sng" dirty="0" smtClean="0">
                <a:latin typeface="Batang" pitchFamily="18" charset="-127"/>
                <a:ea typeface="Batang" pitchFamily="18" charset="-127"/>
              </a:rPr>
              <a:t> </a:t>
            </a:r>
            <a:r>
              <a:rPr lang="en-US" sz="6600" b="1" i="1" u="sng" dirty="0" err="1" smtClean="0">
                <a:latin typeface="Batang" pitchFamily="18" charset="-127"/>
                <a:ea typeface="Batang" pitchFamily="18" charset="-127"/>
              </a:rPr>
              <a:t>Antipa</a:t>
            </a:r>
            <a:endParaRPr lang="en-US" sz="6600" b="1" i="1" u="sng" dirty="0">
              <a:latin typeface="Batang" pitchFamily="18" charset="-127"/>
              <a:ea typeface="Batang" pitchFamily="18" charset="-127"/>
            </a:endParaRPr>
          </a:p>
        </p:txBody>
      </p:sp>
    </p:spTree>
    <p:extLst>
      <p:ext uri="{BB962C8B-B14F-4D97-AF65-F5344CB8AC3E}">
        <p14:creationId xmlns:p14="http://schemas.microsoft.com/office/powerpoint/2010/main" xmlns="" val="799653922"/>
      </p:ext>
    </p:extLst>
  </p:cSld>
  <p:clrMapOvr>
    <a:masterClrMapping/>
  </p:clrMapOvr>
  <mc:AlternateContent xmlns:mc="http://schemas.openxmlformats.org/markup-compatibility/2006">
    <mc:Choice xmlns:p14="http://schemas.microsoft.com/office/powerpoint/2010/main" xmlns="" Requires="p14">
      <p:transition spd="slow">
        <p14:honeycomb/>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09281" y="2296896"/>
            <a:ext cx="4267200" cy="2308324"/>
          </a:xfrm>
          <a:prstGeom prst="rect">
            <a:avLst/>
          </a:prstGeom>
          <a:noFill/>
        </p:spPr>
        <p:txBody>
          <a:bodyPr wrap="square" rtlCol="0">
            <a:spAutoFit/>
          </a:bodyPr>
          <a:lstStyle/>
          <a:p>
            <a:pPr algn="just"/>
            <a:r>
              <a:rPr lang="en-US" b="1" dirty="0" smtClean="0"/>
              <a:t>	</a:t>
            </a:r>
            <a:r>
              <a:rPr lang="en-US" b="1" dirty="0" err="1" smtClean="0"/>
              <a:t>Grigore</a:t>
            </a:r>
            <a:r>
              <a:rPr lang="en-US" b="1" dirty="0" smtClean="0"/>
              <a:t> </a:t>
            </a:r>
            <a:r>
              <a:rPr lang="en-US" b="1" dirty="0" err="1"/>
              <a:t>Antipa</a:t>
            </a:r>
            <a:r>
              <a:rPr lang="en-US" dirty="0"/>
              <a:t> </a:t>
            </a:r>
            <a:r>
              <a:rPr lang="en-US" dirty="0" smtClean="0"/>
              <a:t> (27 </a:t>
            </a:r>
            <a:r>
              <a:rPr lang="en-US" dirty="0"/>
              <a:t>November </a:t>
            </a:r>
            <a:r>
              <a:rPr lang="en-US" dirty="0" smtClean="0"/>
              <a:t>1867 </a:t>
            </a:r>
            <a:r>
              <a:rPr lang="en-US" dirty="0"/>
              <a:t>– 9 March </a:t>
            </a:r>
            <a:r>
              <a:rPr lang="en-US" dirty="0" smtClean="0"/>
              <a:t>1944) </a:t>
            </a:r>
            <a:r>
              <a:rPr lang="en-US" dirty="0"/>
              <a:t>was a Romanian Darwinist biologist who studied the fauna of the Danube Delta and the </a:t>
            </a:r>
            <a:r>
              <a:rPr lang="en-US" dirty="0" smtClean="0"/>
              <a:t>Black </a:t>
            </a:r>
            <a:r>
              <a:rPr lang="en-US" dirty="0"/>
              <a:t>Sea. Between 1892 and 1944 he was the director of the Bucharest Natural History Museum, which now bears his name.</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1698458"/>
            <a:ext cx="2663952" cy="35052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xmlns="" val="2436502476"/>
      </p:ext>
    </p:extLst>
  </p:cSld>
  <p:clrMapOvr>
    <a:masterClrMapping/>
  </p:clrMapOvr>
  <mc:AlternateContent xmlns:mc="http://schemas.openxmlformats.org/markup-compatibility/2006">
    <mc:Choice xmlns:p14="http://schemas.microsoft.com/office/powerpoint/2010/main" xmlns="" Requires="p14">
      <p:transition spd="slow">
        <p14:rippl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2567" y="364109"/>
            <a:ext cx="7848600" cy="646331"/>
          </a:xfrm>
          <a:prstGeom prst="rect">
            <a:avLst/>
          </a:prstGeom>
          <a:noFill/>
        </p:spPr>
        <p:txBody>
          <a:bodyPr wrap="square" rtlCol="0">
            <a:spAutoFit/>
          </a:bodyPr>
          <a:lstStyle/>
          <a:p>
            <a:pPr algn="just"/>
            <a:r>
              <a:rPr lang="en-US" dirty="0" smtClean="0"/>
              <a:t>	</a:t>
            </a:r>
            <a:r>
              <a:rPr lang="en-US" dirty="0" err="1" smtClean="0"/>
              <a:t>Antipa</a:t>
            </a:r>
            <a:r>
              <a:rPr lang="en-US" dirty="0" smtClean="0"/>
              <a:t> </a:t>
            </a:r>
            <a:r>
              <a:rPr lang="en-US" dirty="0"/>
              <a:t>was a specialist in zoology, ichthyology, ecology and oceanography, and was a university professor.</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7800" y="1295400"/>
            <a:ext cx="6324600" cy="51934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52095552"/>
      </p:ext>
    </p:extLst>
  </p:cSld>
  <p:clrMapOvr>
    <a:masterClrMapping/>
  </p:clrMapOvr>
  <p:transition spd="slow">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279</TotalTime>
  <Words>16</Words>
  <Application>Microsoft Office PowerPoint</Application>
  <PresentationFormat>On-screen Show (4:3)</PresentationFormat>
  <Paragraphs>29</Paragraphs>
  <Slides>24</Slides>
  <Notes>0</Notes>
  <HiddenSlides>0</HiddenSlides>
  <MMClips>1</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Apex</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Sandru</dc:creator>
  <cp:lastModifiedBy>Sandru</cp:lastModifiedBy>
  <cp:revision>33</cp:revision>
  <dcterms:created xsi:type="dcterms:W3CDTF">2006-08-16T00:00:00Z</dcterms:created>
  <dcterms:modified xsi:type="dcterms:W3CDTF">2013-06-01T16:08:52Z</dcterms:modified>
</cp:coreProperties>
</file>